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gif" ContentType="image/gif"/>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notesMaster" Target="notesMasters/notesMaster1.xml" /><Relationship Id="rId30" Type="http://schemas.openxmlformats.org/officeDocument/2006/relationships/viewProps" Target="viewProps.xml" /><Relationship Id="rId29" Type="http://schemas.openxmlformats.org/officeDocument/2006/relationships/presProps" Target="presProps.xml" /><Relationship Id="rId1" Type="http://schemas.openxmlformats.org/officeDocument/2006/relationships/slideMaster" Target="slideMasters/slideMaster1.xml" /><Relationship Id="rId32" Type="http://schemas.openxmlformats.org/officeDocument/2006/relationships/tableStyles" Target="tableStyles.xml" /><Relationship Id="rId31" Type="http://schemas.openxmlformats.org/officeDocument/2006/relationships/theme" Target="theme/theme1.xml" /></Relationships>
</file>

<file path=ppt/media/image1.png>
</file>

<file path=ppt/media/image10.png>
</file>

<file path=ppt/media/image11.png>
</file>

<file path=ppt/media/image12.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10.xml.rels><?xml version="1.0" encoding="UTF-8"?><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11.xml.rels><?xml version="1.0" encoding="UTF-8"?><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12.xml.rels><?xml version="1.0" encoding="UTF-8"?><Relationships xmlns="http://schemas.openxmlformats.org/package/2006/relationships"><Relationship Id="rId2" Type="http://schemas.openxmlformats.org/officeDocument/2006/relationships/slide" Target="../slides/slide26.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15.xml" /><Relationship Id="rId1" Type="http://schemas.openxmlformats.org/officeDocument/2006/relationships/notesMaster" Target="../notesMasters/notesMaster1.xml" /></Relationships>
</file>

<file path=ppt/notesSlides/_rels/notesSlide8.xml.rels><?xml version="1.0" encoding="UTF-8"?><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9.xml.rels><?xml version="1.0" encoding="UTF-8"?><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“Good afternoon, everyone. My name is Dr. Michael Borck, and I’m a lecturer in Business Information Systems.</a:t>
            </a:r>
          </a:p>
          <a:p>
            <a:pPr lvl="0" indent="0" marL="0">
              <a:buNone/>
            </a:pPr>
          </a:p>
          <a:p>
            <a:pPr lvl="0" indent="0" marL="0">
              <a:buNone/>
            </a:pPr>
            <a:r>
              <a:rPr/>
              <a:t>Today, I want to share an innovative assessment I’ve been developing that tries to answer a question many of us are grappling with: How do we authentically assess our students in a world that is being fundamentally reshaped by Generative AI?”</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brings us to the big question: academic integrity.</a:t>
            </a:r>
          </a:p>
          <a:p>
            <a:pPr lvl="0" indent="0" marL="0">
              <a:buNone/>
            </a:pPr>
          </a:p>
          <a:p>
            <a:pPr lvl="0" indent="0" marL="0">
              <a:buNone/>
            </a:pPr>
            <a:r>
              <a:rPr/>
              <a:t>My approach is to focus on transparency. I ask students to submit the transcripts of their conversations with their chosen LLM.</a:t>
            </a:r>
          </a:p>
          <a:p>
            <a:pPr lvl="0" indent="0" marL="0">
              <a:buNone/>
            </a:pPr>
          </a:p>
          <a:p>
            <a:pPr lvl="0" indent="0" marL="0">
              <a:buNone/>
            </a:pPr>
            <a:r>
              <a:rPr/>
              <a:t>Crucially, this isn’t about ‘catching’ them. It’s a teaching tool. It allows me to see their thought process.</a:t>
            </a:r>
          </a:p>
          <a:p>
            <a:pPr lvl="0" indent="0" marL="0">
              <a:buNone/>
            </a:pPr>
          </a:p>
          <a:p>
            <a:pPr lvl="0" indent="0" marL="0">
              <a:buNone/>
            </a:pPr>
            <a:r>
              <a:rPr/>
              <a:t>A student who uses a basic, one-shot prompt will get a basic, generic result from the AI, and that is reflected in their audit and their grade.</a:t>
            </a:r>
          </a:p>
          <a:p>
            <a:pPr lvl="0" indent="0" marL="0">
              <a:buNone/>
            </a:pPr>
          </a:p>
          <a:p>
            <a:pPr lvl="0" indent="0" marL="0">
              <a:buNone/>
            </a:pPr>
            <a:r>
              <a:rPr/>
              <a:t>But the transcripts also show me the students who are </a:t>
            </a:r>
            <a:r>
              <a:rPr i="1"/>
              <a:t>really thinking</a:t>
            </a:r>
            <a:r>
              <a:rPr/>
              <a:t>. I can see them pushing back on the AI, refining its output, and applying course concepts. This assessment model makes their </a:t>
            </a:r>
            <a:r>
              <a:rPr i="1"/>
              <a:t>process</a:t>
            </a:r>
            <a:r>
              <a:rPr/>
              <a:t> visible, and that process is what I’m trying to teach.”</a:t>
            </a:r>
          </a:p>
          <a:p>
            <a:pPr lvl="0" indent="0" marL="0">
              <a:buNone/>
            </a:pPr>
          </a:p>
          <a:p>
            <a:pPr lvl="0"/>
            <a:r>
              <a:rPr/>
              <a:t>How do we manage integrity in this model? By focusing on </a:t>
            </a:r>
            <a:r>
              <a:rPr i="1"/>
              <a:t>transparency</a:t>
            </a:r>
            <a:r>
              <a:rPr/>
              <a:t>.</a:t>
            </a:r>
          </a:p>
          <a:p>
            <a:pPr lvl="0" indent="0" marL="0">
              <a:buNone/>
            </a:pPr>
          </a:p>
          <a:p>
            <a:pPr lvl="0"/>
            <a:r>
              <a:rPr/>
              <a:t>I ask students to submit the transcripts of their conversations with their “intern.”</a:t>
            </a:r>
          </a:p>
          <a:p>
            <a:pPr lvl="0" indent="0" marL="0">
              <a:buNone/>
            </a:pPr>
          </a:p>
          <a:p>
            <a:pPr lvl="0"/>
            <a:r>
              <a:rPr b="1"/>
              <a:t>This is a </a:t>
            </a:r>
            <a:r>
              <a:rPr b="1" i="1"/>
              <a:t>teaching tool</a:t>
            </a:r>
            <a:r>
              <a:rPr b="1"/>
              <a:t>, not a “gotcha” tool.</a:t>
            </a:r>
          </a:p>
          <a:p>
            <a:pPr lvl="0" indent="0" marL="0">
              <a:buNone/>
            </a:pPr>
          </a:p>
          <a:p>
            <a:pPr lvl="0"/>
            <a:r>
              <a:rPr/>
              <a:t>It allows me to see their thought process.</a:t>
            </a:r>
          </a:p>
          <a:p>
            <a:pPr lvl="0" indent="0" marL="0">
              <a:buNone/>
            </a:pPr>
          </a:p>
          <a:p>
            <a:pPr lvl="0"/>
            <a:r>
              <a:rPr/>
              <a:t>I can see the student who used a basic prompt and got a basic result. Their grade reflects that superficial engagement.</a:t>
            </a:r>
          </a:p>
          <a:p>
            <a:pPr lvl="0" indent="0" marL="0">
              <a:buNone/>
            </a:pPr>
          </a:p>
          <a:p>
            <a:pPr lvl="0"/>
            <a:r>
              <a:rPr/>
              <a:t>I can also see the student who wrestled with the AI, refined its output, and demonstrated critical thought. Their grade reflects that deep engagement.</a:t>
            </a:r>
          </a:p>
        </p:txBody>
      </p:sp>
      <p:sp>
        <p:nvSpPr>
          <p:cNvPr id="4" name="Slide Number Placeholder 3"/>
          <p:cNvSpPr>
            <a:spLocks noGrp="1"/>
          </p:cNvSpPr>
          <p:nvPr>
            <p:ph type="sldNum" sz="quarter" idx="10"/>
          </p:nvPr>
        </p:nvSpPr>
        <p:spPr/>
        <p:txBody>
          <a:bodyPr/>
          <a:lstStyle/>
          <a:p>
            <a:fld id="{18BDFEC3-8487-43E8-A154-7C12CBC1FFF2}" type="slidenum">
              <a:rPr lang="en-US"/>
              <a:t>21</a:t>
            </a:fld>
            <a:endParaRPr lang="en-US"/>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“So, to conclude, what are the key takeaways from this assessment design?</a:t>
            </a:r>
          </a:p>
          <a:p>
            <a:pPr lvl="0" indent="0" marL="0">
              <a:buNone/>
            </a:pPr>
          </a:p>
          <a:p>
            <a:pPr lvl="0" indent="0" marL="0">
              <a:buNone/>
            </a:pPr>
            <a:r>
              <a:rPr/>
              <a:t>First, we should embrace GenAI as the amplifier it is.</a:t>
            </a:r>
          </a:p>
          <a:p>
            <a:pPr lvl="0" indent="0" marL="0">
              <a:buNone/>
            </a:pPr>
          </a:p>
          <a:p>
            <a:pPr lvl="0" indent="0" marL="0">
              <a:buNone/>
            </a:pPr>
            <a:r>
              <a:rPr/>
              <a:t>Second, framing is critical. The ‘AI as Intern’ model works because it empowers students but holds them accountable.</a:t>
            </a:r>
          </a:p>
          <a:p>
            <a:pPr lvl="0" indent="0" marL="0">
              <a:buNone/>
            </a:pPr>
          </a:p>
          <a:p>
            <a:pPr lvl="0" indent="0" marL="0">
              <a:buNone/>
            </a:pPr>
            <a:r>
              <a:rPr/>
              <a:t>Third, by designing assessments that interact with AI and asking for transparency, we can start to assess the </a:t>
            </a:r>
            <a:r>
              <a:rPr i="1"/>
              <a:t>process</a:t>
            </a:r>
            <a:r>
              <a:rPr/>
              <a:t> of thinking, not just the final product.</a:t>
            </a:r>
          </a:p>
          <a:p>
            <a:pPr lvl="0" indent="0" marL="0">
              <a:buNone/>
            </a:pPr>
          </a:p>
          <a:p>
            <a:pPr lvl="0" indent="0" marL="0">
              <a:buNone/>
            </a:pPr>
            <a:r>
              <a:rPr/>
              <a:t>Ultimately, our goal must be to prepare our students for the modern workplace. That means helping them move from being passive users of these tools to becoming active, critical partners </a:t>
            </a:r>
            <a:r>
              <a:rPr i="1"/>
              <a:t>with</a:t>
            </a:r>
            <a:r>
              <a:rPr/>
              <a:t> them.”</a:t>
            </a:r>
          </a:p>
          <a:p>
            <a:pPr lvl="0" indent="0" marL="0">
              <a:buNone/>
            </a:pPr>
          </a:p>
          <a:p>
            <a:pPr lvl="0" indent="-342900" marL="342900">
              <a:buAutoNum type="arabicPeriod"/>
            </a:pPr>
            <a:r>
              <a:rPr b="1"/>
              <a:t>Embrace the “Amplifier”:</a:t>
            </a:r>
            <a:r>
              <a:rPr/>
              <a:t> GenAI is a tool that amplifies skills. Our assessments should reflect this.</a:t>
            </a:r>
          </a:p>
          <a:p>
            <a:pPr lvl="0" indent="0" marL="0">
              <a:buNone/>
            </a:pPr>
          </a:p>
          <a:p>
            <a:pPr lvl="0" indent="-342900" marL="342900">
              <a:buAutoNum type="arabicPeriod"/>
            </a:pPr>
            <a:r>
              <a:rPr b="1"/>
              <a:t>Frame it Right:</a:t>
            </a:r>
            <a:r>
              <a:rPr/>
              <a:t> The “AI as Intern” model empowers students while enforcing their role as the responsible author.</a:t>
            </a:r>
          </a:p>
          <a:p>
            <a:pPr lvl="0" indent="0" marL="0">
              <a:buNone/>
            </a:pPr>
          </a:p>
          <a:p>
            <a:pPr lvl="0" indent="-342900" marL="342900">
              <a:buAutoNum type="arabicPeriod"/>
            </a:pPr>
            <a:r>
              <a:rPr b="1"/>
              <a:t>Assess the </a:t>
            </a:r>
            <a:r>
              <a:rPr b="1" i="1"/>
              <a:t>Process</a:t>
            </a:r>
            <a:r>
              <a:rPr b="1"/>
              <a:t>:</a:t>
            </a:r>
            <a:r>
              <a:rPr/>
              <a:t> By making the process visible (via chatbots and transcripts), we can assess the </a:t>
            </a:r>
            <a:r>
              <a:rPr i="1"/>
              <a:t>how</a:t>
            </a:r>
            <a:r>
              <a:rPr/>
              <a:t> (critical thinking) and not just the </a:t>
            </a:r>
            <a:r>
              <a:rPr i="1"/>
              <a:t>what</a:t>
            </a:r>
            <a:r>
              <a:rPr/>
              <a:t> (the final product).</a:t>
            </a:r>
          </a:p>
          <a:p>
            <a:pPr lvl="0" indent="0" marL="0">
              <a:buNone/>
            </a:pPr>
          </a:p>
          <a:p>
            <a:pPr lvl="0" indent="-342900" marL="342900">
              <a:buAutoNum type="arabicPeriod"/>
            </a:pPr>
            <a:r>
              <a:rPr b="1"/>
              <a:t>The Goal:</a:t>
            </a:r>
            <a:r>
              <a:rPr/>
              <a:t> Move students from </a:t>
            </a:r>
            <a:r>
              <a:rPr b="1"/>
              <a:t>passive users</a:t>
            </a:r>
            <a:r>
              <a:rPr/>
              <a:t> to </a:t>
            </a:r>
            <a:r>
              <a:rPr b="1"/>
              <a:t>active, critical partners</a:t>
            </a:r>
            <a:r>
              <a:rPr/>
              <a:t> with AI.</a:t>
            </a:r>
          </a:p>
        </p:txBody>
      </p:sp>
      <p:sp>
        <p:nvSpPr>
          <p:cNvPr id="4" name="Slide Number Placeholder 3"/>
          <p:cNvSpPr>
            <a:spLocks noGrp="1"/>
          </p:cNvSpPr>
          <p:nvPr>
            <p:ph type="sldNum" sz="quarter" idx="10"/>
          </p:nvPr>
        </p:nvSpPr>
        <p:spPr/>
        <p:txBody>
          <a:bodyPr/>
          <a:lstStyle/>
          <a:p>
            <a:fld id="{18BDFEC3-8487-43E8-A154-7C12CBC1FFF2}" type="slidenum">
              <a:rPr lang="en-US"/>
              <a:t>23</a:t>
            </a:fld>
            <a:endParaRPr lang="en-US"/>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“Thank you for your time. I’d be happy to answer any questions you have about the design, the implementation, or the student feedback so far.”</a:t>
            </a:r>
          </a:p>
        </p:txBody>
      </p:sp>
      <p:sp>
        <p:nvSpPr>
          <p:cNvPr id="4" name="Slide Number Placeholder 3"/>
          <p:cNvSpPr>
            <a:spLocks noGrp="1"/>
          </p:cNvSpPr>
          <p:nvPr>
            <p:ph type="sldNum" sz="quarter" idx="10"/>
          </p:nvPr>
        </p:nvSpPr>
        <p:spPr/>
        <p:txBody>
          <a:bodyPr/>
          <a:lstStyle/>
          <a:p>
            <a:fld id="{18BDFEC3-8487-43E8-A154-7C12CBC1FFF2}" type="slidenum">
              <a:rPr lang="en-US"/>
              <a:t>26</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work is at the intersection of machine learning and business. What I’m seeing, and what our industry partners are telling us, is that GenAI is driving incredible change.</a:t>
            </a:r>
          </a:p>
          <a:p>
            <a:pPr lvl="0" indent="0" marL="0">
              <a:buNone/>
            </a:pPr>
          </a:p>
          <a:p>
            <a:pPr lvl="0" indent="0" marL="0">
              <a:buNone/>
            </a:pPr>
            <a:r>
              <a:rPr/>
              <a:t>The core premise I build from is this: these tools aren’t replacing our graduates. They are </a:t>
            </a:r>
            <a:r>
              <a:rPr i="1"/>
              <a:t>amplifying</a:t>
            </a:r>
            <a:r>
              <a:rPr/>
              <a:t> their skills. A good analyst with AI support can outperform a great analyst without it.</a:t>
            </a:r>
          </a:p>
          <a:p>
            <a:pPr lvl="0" indent="0" marL="0">
              <a:buNone/>
            </a:pPr>
          </a:p>
          <a:p>
            <a:pPr lvl="0" indent="0" marL="0">
              <a:buNone/>
            </a:pPr>
            <a:r>
              <a:rPr/>
              <a:t>This presents a clear challenge for us as educators. If this is the new reality of the professional world, we have an obligation to prepare our students for it. We need to move beyond simply ‘banning’ it and instead teach them how to leverage it effectively.”</a:t>
            </a:r>
          </a:p>
          <a:p>
            <a:pPr lvl="0" indent="0" marL="0">
              <a:buNone/>
            </a:pPr>
          </a:p>
          <a:p>
            <a:pPr lvl="0"/>
            <a:r>
              <a:rPr/>
              <a:t>My work focuses on the intersection of machine learning and business.</a:t>
            </a:r>
          </a:p>
          <a:p>
            <a:pPr lvl="0" indent="0" marL="0">
              <a:buNone/>
            </a:pPr>
          </a:p>
          <a:p>
            <a:pPr lvl="0"/>
            <a:r>
              <a:rPr/>
              <a:t>Our industry is evolving at an incredible pace, driven by GenAI.</a:t>
            </a:r>
          </a:p>
          <a:p>
            <a:pPr lvl="0" indent="0" marL="0">
              <a:buNone/>
            </a:pPr>
          </a:p>
          <a:p>
            <a:pPr lvl="0"/>
            <a:r>
              <a:rPr b="1"/>
              <a:t>Core Premise:</a:t>
            </a:r>
            <a:r>
              <a:rPr/>
              <a:t> These tools are not </a:t>
            </a:r>
            <a:r>
              <a:rPr i="1"/>
              <a:t>replacing</a:t>
            </a:r>
            <a:r>
              <a:rPr/>
              <a:t> professional skills; they are </a:t>
            </a:r>
            <a:r>
              <a:rPr i="1"/>
              <a:t>amplifying</a:t>
            </a:r>
            <a:r>
              <a:rPr/>
              <a:t> them.</a:t>
            </a:r>
          </a:p>
          <a:p>
            <a:pPr lvl="0" indent="0" marL="0">
              <a:buNone/>
            </a:pPr>
          </a:p>
          <a:p>
            <a:pPr lvl="0"/>
            <a:r>
              <a:rPr b="1"/>
              <a:t>The Question:</a:t>
            </a:r>
            <a:r>
              <a:rPr/>
              <a:t> If our industry is using these tools, how can we </a:t>
            </a:r>
            <a:r>
              <a:rPr i="1"/>
              <a:t>not</a:t>
            </a:r>
            <a:r>
              <a:rPr/>
              <a:t> teach our students to use them effectively, critically, and responsibly?</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leads us to the central challenge. The old model of trying to ‘catch’ students using AI feels like a losing battle, and I’m not sure it’s the right one to fight.</a:t>
            </a:r>
          </a:p>
          <a:p>
            <a:pPr lvl="0" indent="0" marL="0">
              <a:buNone/>
            </a:pPr>
          </a:p>
          <a:p>
            <a:pPr lvl="0" indent="0" marL="0">
              <a:buNone/>
            </a:pPr>
            <a:r>
              <a:rPr/>
              <a:t>The reality is, our students will use these tools, just as professionals in the field are now required to.</a:t>
            </a:r>
          </a:p>
          <a:p>
            <a:pPr lvl="0" indent="0" marL="0">
              <a:buNone/>
            </a:pPr>
          </a:p>
          <a:p>
            <a:pPr lvl="0" indent="0" marL="0">
              <a:buNone/>
            </a:pPr>
            <a:r>
              <a:rPr/>
              <a:t>So, the goal of my assessment design was to shift the focus. I don’t want to just assess what they know; I want to assess </a:t>
            </a:r>
            <a:r>
              <a:rPr i="1"/>
              <a:t>how they think and work with AI</a:t>
            </a:r>
            <a:r>
              <a:rPr/>
              <a:t>.</a:t>
            </a:r>
          </a:p>
          <a:p>
            <a:pPr lvl="0" indent="0" marL="0">
              <a:buNone/>
            </a:pPr>
          </a:p>
          <a:p>
            <a:pPr lvl="0" indent="0" marL="0">
              <a:buNone/>
            </a:pPr>
            <a:r>
              <a:rPr/>
              <a:t>This requires a move towards ‘Lane 2’ or open assessments, where we design tasks that explicitly build skills like effective prompting, critical evaluation of AI output, and the ability to refine and take full responsibility for the final product.”</a:t>
            </a:r>
          </a:p>
          <a:p>
            <a:pPr lvl="0" indent="0" marL="0">
              <a:buNone/>
            </a:pPr>
          </a:p>
          <a:p>
            <a:pPr lvl="0"/>
            <a:r>
              <a:rPr b="1"/>
              <a:t>The Old Model:</a:t>
            </a:r>
            <a:r>
              <a:rPr/>
              <a:t> “Catching” students using AI. (Is this productive?)</a:t>
            </a:r>
          </a:p>
          <a:p>
            <a:pPr lvl="0" indent="0" marL="0">
              <a:buNone/>
            </a:pPr>
          </a:p>
          <a:p>
            <a:pPr lvl="0"/>
            <a:r>
              <a:rPr b="1"/>
              <a:t>The New Reality:</a:t>
            </a:r>
            <a:r>
              <a:rPr/>
              <a:t> Students </a:t>
            </a:r>
            <a:r>
              <a:rPr i="1"/>
              <a:t>will</a:t>
            </a:r>
            <a:r>
              <a:rPr/>
              <a:t> use AI. Professionals </a:t>
            </a:r>
            <a:r>
              <a:rPr i="1"/>
              <a:t>must</a:t>
            </a:r>
            <a:r>
              <a:rPr/>
              <a:t> use AI.</a:t>
            </a:r>
          </a:p>
          <a:p>
            <a:pPr lvl="0" indent="0" marL="0">
              <a:buNone/>
            </a:pPr>
          </a:p>
          <a:p>
            <a:pPr lvl="0"/>
            <a:r>
              <a:rPr b="1"/>
              <a:t>The Goal:</a:t>
            </a:r>
            <a:r>
              <a:rPr/>
              <a:t> Shift from assessing </a:t>
            </a:r>
            <a:r>
              <a:rPr i="1"/>
              <a:t>what</a:t>
            </a:r>
            <a:r>
              <a:rPr/>
              <a:t> students know to </a:t>
            </a:r>
            <a:r>
              <a:rPr i="1"/>
              <a:t>how they think and work</a:t>
            </a:r>
            <a:r>
              <a:rPr/>
              <a:t> with these new tools.</a:t>
            </a:r>
          </a:p>
          <a:p>
            <a:pPr lvl="0" indent="0" marL="0">
              <a:buNone/>
            </a:pPr>
          </a:p>
          <a:p>
            <a:pPr lvl="0"/>
            <a:r>
              <a:rPr b="1"/>
              <a:t>The Need:</a:t>
            </a:r>
            <a:r>
              <a:rPr/>
              <a:t> An assessment that teaches and tests the new critical skills:</a:t>
            </a:r>
          </a:p>
          <a:p>
            <a:pPr lvl="0" indent="0" marL="0">
              <a:buNone/>
            </a:pPr>
          </a:p>
          <a:p>
            <a:pPr lvl="1"/>
            <a:r>
              <a:rPr/>
              <a:t>Effective prompting (intelligence gathering).</a:t>
            </a:r>
          </a:p>
          <a:p>
            <a:pPr lvl="0" indent="0" marL="0">
              <a:buNone/>
            </a:pPr>
          </a:p>
          <a:p>
            <a:pPr lvl="1"/>
            <a:r>
              <a:rPr/>
              <a:t>Critical evaluation (separating fact from hallucination).</a:t>
            </a:r>
          </a:p>
          <a:p>
            <a:pPr lvl="0" indent="0" marL="0">
              <a:buNone/>
            </a:pPr>
          </a:p>
          <a:p>
            <a:pPr lvl="1"/>
            <a:r>
              <a:rPr/>
              <a:t>Refinement and integration (taking responsibility as the author).</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led me to design a new assessment for my postgraduate information security unit.</a:t>
            </a:r>
          </a:p>
          <a:p>
            <a:pPr lvl="0" indent="0" marL="0">
              <a:buNone/>
            </a:pPr>
          </a:p>
          <a:p>
            <a:pPr lvl="0" indent="0" marL="0">
              <a:buNone/>
            </a:pPr>
            <a:r>
              <a:rPr/>
              <a:t>I call it the ‘CloudCore Audit.’ It’s a Lane 2, open assessment where students are immersed in a real-world scenario. Their task is to conduct a full security audit of a simulated AI company called CloudCore.</a:t>
            </a:r>
          </a:p>
          <a:p>
            <a:pPr lvl="0" indent="0" marL="0">
              <a:buNone/>
            </a:pPr>
          </a:p>
          <a:p>
            <a:pPr lvl="0" indent="0" marL="0">
              <a:buNone/>
            </a:pPr>
            <a:r>
              <a:rPr/>
              <a:t>What makes this innovative, and the focus of my talk, is its two-pronged approach to AI integration.</a:t>
            </a:r>
          </a:p>
          <a:p>
            <a:pPr lvl="0" indent="0" marL="0">
              <a:buNone/>
            </a:pPr>
          </a:p>
          <a:p>
            <a:pPr lvl="0" indent="0" marL="0">
              <a:buNone/>
            </a:pPr>
            <a:r>
              <a:rPr/>
              <a:t>First, students interact </a:t>
            </a:r>
            <a:r>
              <a:rPr i="1"/>
              <a:t>with</a:t>
            </a:r>
            <a:r>
              <a:rPr/>
              <a:t> AI-powered characters who act as the client. Second, they are encouraged to work </a:t>
            </a:r>
            <a:r>
              <a:rPr i="1"/>
              <a:t>with</a:t>
            </a:r>
            <a:r>
              <a:rPr/>
              <a:t> an LLM of their choice as their personal assistant.”</a:t>
            </a:r>
          </a:p>
          <a:p>
            <a:pPr lvl="0" indent="0" marL="0">
              <a:buNone/>
            </a:pPr>
          </a:p>
          <a:p>
            <a:pPr lvl="0"/>
            <a:r>
              <a:rPr b="1"/>
              <a:t>Unit:</a:t>
            </a:r>
            <a:r>
              <a:rPr/>
              <a:t> Postgraduate Information Security.</a:t>
            </a:r>
          </a:p>
          <a:p>
            <a:pPr lvl="0" indent="0" marL="0">
              <a:buNone/>
            </a:pPr>
          </a:p>
          <a:p>
            <a:pPr lvl="0"/>
            <a:r>
              <a:rPr b="1"/>
              <a:t>Task:</a:t>
            </a:r>
            <a:r>
              <a:rPr/>
              <a:t> Conduct a comprehensive information security audit of ‘CloudCore’, a simulated AI-based company.</a:t>
            </a:r>
          </a:p>
          <a:p>
            <a:pPr lvl="0" indent="0" marL="0">
              <a:buNone/>
            </a:pPr>
          </a:p>
          <a:p>
            <a:pPr lvl="0"/>
            <a:r>
              <a:rPr b="1"/>
              <a:t>Two-Pronged AI Integration:</a:t>
            </a:r>
          </a:p>
          <a:p>
            <a:pPr lvl="0" indent="0" marL="0">
              <a:buNone/>
            </a:pPr>
          </a:p>
          <a:p>
            <a:pPr lvl="1" indent="-342900" marL="685800">
              <a:buAutoNum type="arabicPeriod"/>
            </a:pPr>
            <a:r>
              <a:rPr/>
              <a:t>Students interact </a:t>
            </a:r>
            <a:r>
              <a:rPr i="1"/>
              <a:t>with</a:t>
            </a:r>
            <a:r>
              <a:rPr/>
              <a:t> AI (as the client).</a:t>
            </a:r>
          </a:p>
          <a:p>
            <a:pPr lvl="0" indent="0" marL="0">
              <a:buNone/>
            </a:pPr>
          </a:p>
          <a:p>
            <a:pPr lvl="1" indent="-342900" marL="685800">
              <a:buAutoNum type="arabicPeriod"/>
            </a:pPr>
            <a:r>
              <a:rPr/>
              <a:t>Students work </a:t>
            </a:r>
            <a:r>
              <a:rPr i="1"/>
              <a:t>with</a:t>
            </a:r>
            <a:r>
              <a:rPr/>
              <a:t> AI (as an assistant).</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(“…students don’t just get static documents. They interact with AI chatbots… For example, the CFO chatbot…”), you can have the GIF silently looping on the slide. It’s the ideal “show, don’t just tell” moment.</a:t>
            </a:r>
          </a:p>
          <a:p>
            <a:pPr lvl="0" indent="0" marL="0">
              <a:buNone/>
            </a:pPr>
          </a:p>
          <a:p>
            <a:pPr lvl="0" indent="0" marL="0">
              <a:buNone/>
            </a:pPr>
            <a:r>
              <a:rPr/>
              <a:t>“Let’s look at that first prong. When a consultant starts a real audit, they don’t get a neat package of all the information. They have to interview people.</a:t>
            </a:r>
          </a:p>
          <a:p>
            <a:pPr lvl="0" indent="0" marL="0">
              <a:buNone/>
            </a:pPr>
          </a:p>
          <a:p>
            <a:pPr lvl="0" indent="0" marL="0">
              <a:buNone/>
            </a:pPr>
            <a:r>
              <a:rPr/>
              <a:t>To simulate this, students don’t just get static documents. They interact with AI chatbots who play the roles of key company employees.</a:t>
            </a:r>
          </a:p>
          <a:p>
            <a:pPr lvl="0" indent="0" marL="0">
              <a:buNone/>
            </a:pPr>
          </a:p>
          <a:p>
            <a:pPr lvl="0" indent="0" marL="0">
              <a:buNone/>
            </a:pPr>
            <a:r>
              <a:rPr/>
              <a:t>For example, the CFO chatbot is programmed to think about budget and risk. ‘Raj,’ the IT Manager, is focused on operational fires and his team’s bandwidth.</a:t>
            </a:r>
          </a:p>
          <a:p>
            <a:pPr lvl="0" indent="0" marL="0">
              <a:buNone/>
            </a:pPr>
          </a:p>
          <a:p>
            <a:pPr lvl="0" indent="0" marL="0">
              <a:buNone/>
            </a:pPr>
            <a:r>
              <a:rPr/>
              <a:t>This immediately teaches a critical skill: how to gather intelligence. Students learn that the quality of their questions—their prompts—directly determines the quality of the answers. A vague question to the CFO gets a vague, ‘business-speak’ answer. A specific question about risk tolerance for data breaches gets a much more useful, nuanced response.”</a:t>
            </a:r>
          </a:p>
          <a:p>
            <a:pPr lvl="0" indent="0" marL="0">
              <a:buNone/>
            </a:pPr>
          </a:p>
          <a:p>
            <a:pPr lvl="0"/>
            <a:r>
              <a:rPr/>
              <a:t>Students interact with AI chatbots role-playing as company employees.</a:t>
            </a:r>
          </a:p>
          <a:p>
            <a:pPr lvl="0" indent="0" marL="0">
              <a:buNone/>
            </a:pPr>
          </a:p>
          <a:p>
            <a:pPr lvl="0"/>
            <a:r>
              <a:rPr b="1"/>
              <a:t>Example Roles:</a:t>
            </a:r>
          </a:p>
          <a:p>
            <a:pPr lvl="0" indent="0" marL="0">
              <a:buNone/>
            </a:pPr>
          </a:p>
          <a:p>
            <a:pPr lvl="1"/>
            <a:r>
              <a:rPr b="1"/>
              <a:t>CFO:</a:t>
            </a:r>
            <a:r>
              <a:rPr/>
              <a:t> Focuses on budget, risk appetite, and compliance costs.</a:t>
            </a:r>
          </a:p>
          <a:p>
            <a:pPr lvl="0" indent="0" marL="0">
              <a:buNone/>
            </a:pPr>
          </a:p>
          <a:p>
            <a:pPr lvl="1"/>
            <a:r>
              <a:rPr b="1"/>
              <a:t>‘Raj’ (IT Manager):</a:t>
            </a:r>
            <a:r>
              <a:rPr/>
              <a:t> Concerned with operational issues, technical debt, and team capacity.</a:t>
            </a:r>
          </a:p>
          <a:p>
            <a:pPr lvl="0" indent="0" marL="0">
              <a:buNone/>
            </a:pPr>
          </a:p>
          <a:p>
            <a:pPr lvl="0"/>
            <a:r>
              <a:rPr b="1"/>
              <a:t>The Skill:</a:t>
            </a:r>
            <a:r>
              <a:rPr/>
              <a:t> Teaches effective intelligence gathering.</a:t>
            </a:r>
          </a:p>
          <a:p>
            <a:pPr lvl="0" indent="0" marL="0">
              <a:buNone/>
            </a:pPr>
          </a:p>
          <a:p>
            <a:pPr lvl="0"/>
            <a:r>
              <a:rPr b="1"/>
              <a:t>The Feedback Loop:</a:t>
            </a:r>
            <a:r>
              <a:rPr/>
              <a:t> Better prompts yield more insightful, specific responses. Poor prompts get vague, unhelpful answers.</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second innovation is how we frame their use of tools like ChatGPT. I explicitly encourage them to use an LLM, but I frame it very specifically:</a:t>
            </a:r>
          </a:p>
          <a:p>
            <a:pPr lvl="0" indent="0" marL="0">
              <a:buNone/>
            </a:pPr>
          </a:p>
          <a:p>
            <a:pPr lvl="0" indent="0" marL="0">
              <a:buNone/>
            </a:pPr>
            <a:r>
              <a:rPr/>
              <a:t>‘Treat the AI as your junior intern.’</a:t>
            </a:r>
          </a:p>
          <a:p>
            <a:pPr lvl="0" indent="0" marL="0">
              <a:buNone/>
            </a:pPr>
          </a:p>
          <a:p>
            <a:pPr lvl="0" indent="0" marL="0">
              <a:buNone/>
            </a:pPr>
            <a:r>
              <a:rPr/>
              <a:t>This framing is powerful because it’s relatable. An intern can do a lot of heavy lifting. But you would </a:t>
            </a:r>
            <a:r>
              <a:rPr i="1"/>
              <a:t>never</a:t>
            </a:r>
            <a:r>
              <a:rPr/>
              <a:t> just copy-paste an intern’s draft straight into a final report for a client.</a:t>
            </a:r>
          </a:p>
          <a:p>
            <a:pPr lvl="0" indent="0" marL="0">
              <a:buNone/>
            </a:pPr>
          </a:p>
          <a:p>
            <a:pPr lvl="0" indent="0" marL="0">
              <a:buNone/>
            </a:pPr>
            <a:r>
              <a:rPr/>
              <a:t>Why? Because the intern, like the AI, doesn’t have the full context. They haven’t sat through all the lectures or read all the material. They will guess to fill in the gaps, and as we all know, an LLM can be </a:t>
            </a:r>
            <a:r>
              <a:rPr i="1"/>
              <a:t>confidently</a:t>
            </a:r>
            <a:r>
              <a:rPr/>
              <a:t> wrong.</a:t>
            </a:r>
          </a:p>
          <a:p>
            <a:pPr lvl="0" indent="0" marL="0">
              <a:buNone/>
            </a:pPr>
          </a:p>
          <a:p>
            <a:pPr lvl="0" indent="0" marL="0">
              <a:buNone/>
            </a:pPr>
            <a:r>
              <a:rPr/>
              <a:t>This reframes the student’s role immediately.”</a:t>
            </a:r>
          </a:p>
          <a:p>
            <a:pPr lvl="0" indent="0" marL="0">
              <a:buNone/>
            </a:pPr>
          </a:p>
          <a:p>
            <a:pPr lvl="0"/>
            <a:r>
              <a:rPr/>
              <a:t>Students are encouraged to use an LLM of their choice (e.g., ChatGPT, Claude).</a:t>
            </a:r>
          </a:p>
          <a:p>
            <a:pPr lvl="0" indent="0" marL="0">
              <a:buNone/>
            </a:pPr>
          </a:p>
          <a:p>
            <a:pPr lvl="0"/>
            <a:r>
              <a:rPr b="1"/>
              <a:t>The Framing is Crucial:</a:t>
            </a:r>
            <a:r>
              <a:rPr/>
              <a:t> “Treat the AI as a </a:t>
            </a:r>
            <a:r>
              <a:rPr i="1"/>
              <a:t>junior intern</a:t>
            </a:r>
            <a:r>
              <a:rPr/>
              <a:t>.”</a:t>
            </a:r>
          </a:p>
          <a:p>
            <a:pPr lvl="0" indent="0" marL="0">
              <a:buNone/>
            </a:pPr>
          </a:p>
          <a:p>
            <a:pPr lvl="0"/>
            <a:r>
              <a:rPr b="1"/>
              <a:t>What does this mean?</a:t>
            </a:r>
          </a:p>
          <a:p>
            <a:pPr lvl="0" indent="0" marL="0">
              <a:buNone/>
            </a:pPr>
          </a:p>
          <a:p>
            <a:pPr lvl="1"/>
            <a:r>
              <a:rPr/>
              <a:t>An intern is powerful and can do a lot of work fast.</a:t>
            </a:r>
          </a:p>
          <a:p>
            <a:pPr lvl="0" indent="0" marL="0">
              <a:buNone/>
            </a:pPr>
          </a:p>
          <a:p>
            <a:pPr lvl="1"/>
            <a:r>
              <a:rPr/>
              <a:t>An intern </a:t>
            </a:r>
            <a:r>
              <a:rPr i="1"/>
              <a:t>does not understand the full context</a:t>
            </a:r>
            <a:r>
              <a:rPr/>
              <a:t> of the assignment.</a:t>
            </a:r>
          </a:p>
          <a:p>
            <a:pPr lvl="0" indent="0" marL="0">
              <a:buNone/>
            </a:pPr>
          </a:p>
          <a:p>
            <a:pPr lvl="1"/>
            <a:r>
              <a:rPr/>
              <a:t>An intern will guess, and sometimes guess poorly or “confidently make things up” (hallucinate).</a:t>
            </a:r>
          </a:p>
          <a:p>
            <a:pPr lvl="0" indent="0" marL="0">
              <a:buNone/>
            </a:pPr>
          </a:p>
          <a:p>
            <a:pPr lvl="0"/>
            <a:r>
              <a:rPr b="1"/>
              <a:t>The Skill:</a:t>
            </a:r>
            <a:r>
              <a:rPr/>
              <a:t> Teaches critical evaluation and responsibility.</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‘intern’ framing makes one thing crystal clear: the student is the author, and they are ultimately responsible for 100% of the final product.</a:t>
            </a:r>
          </a:p>
          <a:p>
            <a:pPr lvl="0" indent="0" marL="0">
              <a:buNone/>
            </a:pPr>
          </a:p>
          <a:p>
            <a:pPr lvl="0" indent="0" marL="0">
              <a:buNone/>
            </a:pPr>
            <a:r>
              <a:rPr/>
              <a:t>The work they submit must reflect their own understanding. This shifts the entire conversation. It’s no longer about ‘did you use AI?’ It’s about ‘how well did you </a:t>
            </a:r>
            <a:r>
              <a:rPr i="1"/>
              <a:t>manage</a:t>
            </a:r>
            <a:r>
              <a:rPr/>
              <a:t> your AI intern?’</a:t>
            </a:r>
          </a:p>
          <a:p>
            <a:pPr lvl="0" indent="0" marL="0">
              <a:buNone/>
            </a:pPr>
          </a:p>
          <a:p>
            <a:pPr lvl="0" indent="0" marL="0">
              <a:buNone/>
            </a:pPr>
            <a:r>
              <a:rPr/>
              <a:t>This model </a:t>
            </a:r>
            <a:r>
              <a:rPr i="1"/>
              <a:t>requires</a:t>
            </a:r>
            <a:r>
              <a:rPr/>
              <a:t> them to use their knowledge from the course to critically evaluate the AI’s output, to tell when it’s helpful and when it’s hallucinating. They must review, edit, and stand by every single word.”</a:t>
            </a:r>
          </a:p>
          <a:p>
            <a:pPr lvl="0" indent="0" marL="0">
              <a:buNone/>
            </a:pPr>
          </a:p>
          <a:p>
            <a:pPr lvl="0"/>
            <a:r>
              <a:rPr/>
              <a:t>The ‘intern’ framing establishes a clear hierarchy of responsibility.</a:t>
            </a:r>
          </a:p>
          <a:p>
            <a:pPr lvl="0" indent="0" marL="0">
              <a:buNone/>
            </a:pPr>
          </a:p>
          <a:p>
            <a:pPr lvl="0"/>
            <a:r>
              <a:rPr b="1"/>
              <a:t>The Rule:</a:t>
            </a:r>
            <a:r>
              <a:rPr/>
              <a:t> “You are the author. You are 100% responsible for the final product. Every word you submit must reflect </a:t>
            </a:r>
            <a:r>
              <a:rPr i="1"/>
              <a:t>your</a:t>
            </a:r>
            <a:r>
              <a:rPr/>
              <a:t> understanding.”</a:t>
            </a:r>
          </a:p>
          <a:p>
            <a:pPr lvl="0" indent="0" marL="0">
              <a:buNone/>
            </a:pPr>
          </a:p>
          <a:p>
            <a:pPr lvl="0"/>
            <a:r>
              <a:rPr/>
              <a:t>This moves the assessment from “Did you write this?” to “Can you </a:t>
            </a:r>
            <a:r>
              <a:rPr i="1"/>
              <a:t>defend</a:t>
            </a:r>
            <a:r>
              <a:rPr/>
              <a:t> this?”</a:t>
            </a:r>
          </a:p>
          <a:p>
            <a:pPr lvl="0" indent="0" marL="0">
              <a:buNone/>
            </a:pPr>
          </a:p>
          <a:p>
            <a:pPr lvl="0"/>
            <a:r>
              <a:rPr/>
              <a:t>It explicitly tests their ability to:</a:t>
            </a:r>
          </a:p>
          <a:p>
            <a:pPr lvl="0" indent="0" marL="0">
              <a:buNone/>
            </a:pPr>
          </a:p>
          <a:p>
            <a:pPr lvl="1" indent="-342900" marL="685800">
              <a:buAutoNum type="arabicPeriod"/>
            </a:pPr>
            <a:r>
              <a:rPr/>
              <a:t>Use their course knowledge to evaluate the AI’s output.</a:t>
            </a:r>
          </a:p>
          <a:p>
            <a:pPr lvl="0" indent="0" marL="0">
              <a:buNone/>
            </a:pPr>
          </a:p>
          <a:p>
            <a:pPr lvl="1" indent="-342900" marL="685800">
              <a:buAutoNum type="arabicPeriod"/>
            </a:pPr>
            <a:r>
              <a:rPr/>
              <a:t>Identify and correct errors.</a:t>
            </a:r>
          </a:p>
          <a:p>
            <a:pPr lvl="0" indent="0" marL="0">
              <a:buNone/>
            </a:pPr>
          </a:p>
          <a:p>
            <a:pPr lvl="1" indent="-342900" marL="685800">
              <a:buAutoNum type="arabicPeriod"/>
            </a:pPr>
            <a:r>
              <a:rPr/>
              <a:t>Refine and add the necessary critical analysis.</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“Ultimately, my goal is to teach students not just </a:t>
            </a:r>
            <a:r>
              <a:rPr i="1"/>
              <a:t>what</a:t>
            </a:r>
            <a:r>
              <a:rPr/>
              <a:t> to think, but </a:t>
            </a:r>
            <a:r>
              <a:rPr i="1"/>
              <a:t>how to think with AI</a:t>
            </a:r>
            <a:r>
              <a:rPr/>
              <a:t>.</a:t>
            </a:r>
          </a:p>
          <a:p>
            <a:pPr lvl="0" indent="0" marL="0">
              <a:buNone/>
            </a:pPr>
          </a:p>
          <a:p>
            <a:pPr lvl="0" indent="0" marL="0">
              <a:buNone/>
            </a:pPr>
            <a:r>
              <a:rPr/>
              <a:t>And this assessment model makes the quality of that thinking visible.</a:t>
            </a:r>
          </a:p>
          <a:p>
            <a:pPr lvl="0" indent="0" marL="0">
              <a:buNone/>
            </a:pPr>
          </a:p>
          <a:p>
            <a:pPr lvl="0" indent="0" marL="0">
              <a:buNone/>
            </a:pPr>
            <a:r>
              <a:rPr/>
              <a:t>My best students don’t use ‘one-shot’ prompts. They don’t just ask the AI to ‘write an audit.’ Instead, they have a </a:t>
            </a:r>
            <a:r>
              <a:rPr i="1"/>
              <a:t>conversation</a:t>
            </a:r>
            <a:r>
              <a:rPr/>
              <a:t>. They explore ideas, they refine concepts, they push back on the AI.</a:t>
            </a:r>
          </a:p>
          <a:p>
            <a:pPr lvl="0" indent="0" marL="0">
              <a:buNone/>
            </a:pPr>
          </a:p>
          <a:p>
            <a:pPr lvl="0" indent="0" marL="0">
              <a:buNone/>
            </a:pPr>
            <a:r>
              <a:rPr/>
              <a:t>Many also do what a real professional would: they use multiple LLMs to cross-reference the findings. They’ll ask their ‘interns’ to debate each other. This is a massive step up from being a passive user.”</a:t>
            </a:r>
          </a:p>
          <a:p>
            <a:pPr lvl="0" indent="0" marL="0">
              <a:buNone/>
            </a:pPr>
          </a:p>
          <a:p>
            <a:pPr lvl="0"/>
            <a:r>
              <a:rPr/>
              <a:t>The goal is to teach students </a:t>
            </a:r>
            <a:r>
              <a:rPr i="1"/>
              <a:t>how to think with AI</a:t>
            </a:r>
            <a:r>
              <a:rPr/>
              <a:t>.</a:t>
            </a:r>
          </a:p>
          <a:p>
            <a:pPr lvl="0" indent="0" marL="0">
              <a:buNone/>
            </a:pPr>
          </a:p>
          <a:p>
            <a:pPr lvl="0"/>
            <a:r>
              <a:rPr b="1"/>
              <a:t>Low-Level Use (The ‘C’ Student):</a:t>
            </a:r>
          </a:p>
          <a:p>
            <a:pPr lvl="0" indent="0" marL="0">
              <a:buNone/>
            </a:pPr>
          </a:p>
          <a:p>
            <a:pPr lvl="1"/>
            <a:r>
              <a:rPr/>
              <a:t>Uses ‘one-shot’ prompts.</a:t>
            </a:r>
          </a:p>
          <a:p>
            <a:pPr lvl="0" indent="0" marL="0">
              <a:buNone/>
            </a:pPr>
          </a:p>
          <a:p>
            <a:pPr lvl="1"/>
            <a:r>
              <a:rPr/>
              <a:t>Gets basic, generic results.</a:t>
            </a:r>
          </a:p>
          <a:p>
            <a:pPr lvl="0" indent="0" marL="0">
              <a:buNone/>
            </a:pPr>
          </a:p>
          <a:p>
            <a:pPr lvl="1"/>
            <a:r>
              <a:rPr/>
              <a:t>Submits a report that is superficial and easily identifiable.</a:t>
            </a:r>
          </a:p>
          <a:p>
            <a:pPr lvl="0" indent="0" marL="0">
              <a:buNone/>
            </a:pPr>
          </a:p>
          <a:p>
            <a:pPr lvl="0"/>
            <a:r>
              <a:rPr b="1"/>
              <a:t>High-Level Use (The ‘A’ Student):</a:t>
            </a:r>
          </a:p>
          <a:p>
            <a:pPr lvl="0" indent="0" marL="0">
              <a:buNone/>
            </a:pPr>
          </a:p>
          <a:p>
            <a:pPr lvl="1"/>
            <a:r>
              <a:rPr/>
              <a:t>Has a </a:t>
            </a:r>
            <a:r>
              <a:rPr i="1"/>
              <a:t>conversation</a:t>
            </a:r>
            <a:r>
              <a:rPr/>
              <a:t> with the AI.</a:t>
            </a:r>
          </a:p>
          <a:p>
            <a:pPr lvl="0" indent="0" marL="0">
              <a:buNone/>
            </a:pPr>
          </a:p>
          <a:p>
            <a:pPr lvl="1"/>
            <a:r>
              <a:rPr/>
              <a:t>Explores ideas, refines concepts, asks “what if.”</a:t>
            </a:r>
          </a:p>
          <a:p>
            <a:pPr lvl="0" indent="0" marL="0">
              <a:buNone/>
            </a:pPr>
          </a:p>
          <a:p>
            <a:pPr lvl="1"/>
            <a:r>
              <a:rPr/>
              <a:t>Uses </a:t>
            </a:r>
            <a:r>
              <a:rPr i="1"/>
              <a:t>multiple</a:t>
            </a:r>
            <a:r>
              <a:rPr/>
              <a:t> LLMs to cross-reference findings.</a:t>
            </a:r>
          </a:p>
          <a:p>
            <a:pPr lvl="0" indent="0" marL="0">
              <a:buNone/>
            </a:pPr>
          </a:p>
          <a:p>
            <a:pPr lvl="1"/>
            <a:r>
              <a:rPr/>
              <a:t>This mimics professional industry practice.</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main design priority is authenticity. It has to be as close to industry practice as possible.</a:t>
            </a:r>
          </a:p>
          <a:p>
            <a:pPr lvl="0" indent="0" marL="0">
              <a:buNone/>
            </a:pPr>
          </a:p>
          <a:p>
            <a:pPr lvl="0" indent="0" marL="0">
              <a:buNone/>
            </a:pPr>
            <a:r>
              <a:rPr/>
              <a:t>In the real world, you don’t have 24/7 access to a client’s team. Access is scheduled, and frankly, it’s often unpredictable.</a:t>
            </a:r>
          </a:p>
          <a:p>
            <a:pPr lvl="0" indent="0" marL="0">
              <a:buNone/>
            </a:pPr>
          </a:p>
          <a:p>
            <a:pPr lvl="0" indent="0" marL="0">
              <a:buNone/>
            </a:pPr>
            <a:r>
              <a:rPr/>
              <a:t>So, I’m already evolving this model. Instead of just having the chatbots available anytime, students will need to schedule specific appointments.</a:t>
            </a:r>
          </a:p>
          <a:p>
            <a:pPr lvl="0" indent="0" marL="0">
              <a:buNone/>
            </a:pPr>
          </a:p>
          <a:p>
            <a:pPr lvl="0" indent="0" marL="0">
              <a:buNone/>
            </a:pPr>
            <a:r>
              <a:rPr/>
              <a:t>And to make it even more realistic, an AI ‘employee’ might occasionally ‘cancel’ a meeting, forcing the student to adapt and reschedule. This isn’t about being difficult; it’s about teaching the logistical adaptability that is a very real part of any client engagement.”</a:t>
            </a:r>
          </a:p>
          <a:p>
            <a:pPr lvl="0" indent="0" marL="0">
              <a:buNone/>
            </a:pPr>
          </a:p>
          <a:p>
            <a:pPr lvl="0"/>
            <a:r>
              <a:rPr b="1"/>
              <a:t>Priority:</a:t>
            </a:r>
            <a:r>
              <a:rPr/>
              <a:t> The assessment </a:t>
            </a:r>
            <a:r>
              <a:rPr i="1"/>
              <a:t>must</a:t>
            </a:r>
            <a:r>
              <a:rPr/>
              <a:t> mirror industry practice.</a:t>
            </a:r>
          </a:p>
          <a:p>
            <a:pPr lvl="0" indent="0" marL="0">
              <a:buNone/>
            </a:pPr>
          </a:p>
          <a:p>
            <a:pPr lvl="0"/>
            <a:r>
              <a:rPr/>
              <a:t>In the real world, client access is not unlimited or 24/7. It’s scheduled and unpredictable.</a:t>
            </a:r>
          </a:p>
          <a:p>
            <a:pPr lvl="0" indent="0" marL="0">
              <a:buNone/>
            </a:pPr>
          </a:p>
          <a:p>
            <a:pPr lvl="0"/>
            <a:r>
              <a:rPr b="1"/>
              <a:t>The Next Evolution:</a:t>
            </a:r>
          </a:p>
          <a:p>
            <a:pPr lvl="0" indent="0" marL="0">
              <a:buNone/>
            </a:pPr>
          </a:p>
          <a:p>
            <a:pPr lvl="1" indent="-342900" marL="685800">
              <a:buAutoNum type="arabicPeriod"/>
            </a:pPr>
            <a:r>
              <a:rPr b="1"/>
              <a:t>Scheduled Access:</a:t>
            </a:r>
            <a:r>
              <a:rPr/>
              <a:t> Students must schedule specific appointments with the AI employees (e.g., “The CFO is only available on Tuesday afternoon”).</a:t>
            </a:r>
          </a:p>
          <a:p>
            <a:pPr lvl="0" indent="0" marL="0">
              <a:buNone/>
            </a:pPr>
          </a:p>
          <a:p>
            <a:pPr lvl="1" indent="-342900" marL="685800">
              <a:buAutoNum type="arabicPeriod"/>
            </a:pPr>
            <a:r>
              <a:rPr b="1"/>
              <a:t>Simulating Unpredictability:</a:t>
            </a:r>
            <a:r>
              <a:rPr/>
              <a:t> An AI ‘employee’ might occasionally </a:t>
            </a:r>
            <a:r>
              <a:rPr i="1"/>
              <a:t>cancel</a:t>
            </a:r>
            <a:r>
              <a:rPr/>
              <a:t> a meeting, forcing the student to reschedule.</a:t>
            </a:r>
          </a:p>
          <a:p>
            <a:pPr lvl="0" indent="0" marL="0">
              <a:buNone/>
            </a:pPr>
          </a:p>
          <a:p>
            <a:pPr lvl="0"/>
            <a:r>
              <a:rPr b="1"/>
              <a:t>The Skill:</a:t>
            </a:r>
            <a:r>
              <a:rPr/>
              <a:t> Teaches adaptability, planning, and managing logistical challenges—all key professional competencies.</a:t>
            </a:r>
          </a:p>
        </p:txBody>
      </p:sp>
      <p:sp>
        <p:nvSpPr>
          <p:cNvPr id="4" name="Slide Number Placeholder 3"/>
          <p:cNvSpPr>
            <a:spLocks noGrp="1"/>
          </p:cNvSpPr>
          <p:nvPr>
            <p:ph type="sldNum" sz="quarter" idx="10"/>
          </p:nvPr>
        </p:nvSpPr>
        <p:spPr/>
        <p:txBody>
          <a:bodyPr/>
          <a:lstStyle/>
          <a:p>
            <a:fld id="{18BDFEC3-8487-43E8-A154-7C12CBC1FFF2}" type="slidenum">
              <a:rPr lang="en-US"/>
              <a:t>19</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5.xml" /><Relationship Id="rId3" Type="http://schemas.openxmlformats.org/officeDocument/2006/relationships/image" Target="../media/image5.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 Id="rId3" Type="http://schemas.openxmlformats.org/officeDocument/2006/relationships/image" Target="../media/image6.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7.xml" /><Relationship Id="rId3" Type="http://schemas.openxmlformats.org/officeDocument/2006/relationships/image" Target="../media/image7.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8.xml" /><Relationship Id="rId3" Type="http://schemas.openxmlformats.org/officeDocument/2006/relationships/image" Target="../media/image8.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9.xml" /><Relationship Id="rId3" Type="http://schemas.openxmlformats.org/officeDocument/2006/relationships/image" Target="../media/image9.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0.xml" /><Relationship Id="rId3" Type="http://schemas.openxmlformats.org/officeDocument/2006/relationships/image" Target="../media/image10.png" /></Relationships>
</file>

<file path=ppt/slides/_rels/slide22.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1.xml" /><Relationship Id="rId3" Type="http://schemas.openxmlformats.org/officeDocument/2006/relationships/image" Target="../media/image11.png" /></Relationships>
</file>

<file path=ppt/slides/_rels/slide24.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2.png"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 Id="rId3" Type="http://schemas.openxmlformats.org/officeDocument/2006/relationships/image" Target="../media/image1.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 Id="rId3" Type="http://schemas.openxmlformats.org/officeDocument/2006/relationships/image" Target="../media/image2.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 Id="rId3"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4.xml" /><Relationship Id="rId3" Type="http://schemas.openxmlformats.org/officeDocument/2006/relationships/image" Target="../media/image4.gif"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Teaching with AI: From Passive Users to Critical Partners</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An Innovative Assessment for a GenAI-Driven World</a:t>
            </a:r>
            <a:br/>
            <a:br/>
            <a:r>
              <a:rPr/>
              <a:t>Dr. Michael Borck</a:t>
            </a:r>
          </a:p>
        </p:txBody>
      </p:sp>
      <p:sp>
        <p:nvSpPr>
          <p:cNvPr id="4" name="Date Placeholder 3"/>
          <p:cNvSpPr>
            <a:spLocks noGrp="1"/>
          </p:cNvSpPr>
          <p:nvPr>
            <p:ph idx="10" sz="half" type="dt"/>
          </p:nvPr>
        </p:nvSpPr>
        <p:spPr/>
        <p:txBody>
          <a:bodyPr/>
          <a:lstStyle/>
          <a:p>
            <a:pPr lvl="0" indent="0" marL="0">
              <a:buNone/>
            </a:pPr>
            <a:r>
              <a:rPr/>
              <a:t>2025-11-27</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Innovation 1: AI as the “Client”</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cli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Innovation 2: AI as the “Intern”</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intern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The Student as “Author”</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author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Pedagogy: “Thinking </a:t>
            </a:r>
            <a:r>
              <a:rPr i="1"/>
              <a:t>with</a:t>
            </a:r>
            <a:r>
              <a:rPr/>
              <a:t> AI”</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stud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Design &amp; Authenticity</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logistics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Welcome</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Academic Integrity as Transparency</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integrit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Key Takeaways</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journe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Thank You</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question_nobg.png" id="0" name="Picture 1"/>
          <p:cNvPicPr>
            <a:picLocks noGrp="1" noChangeAspect="1"/>
          </p:cNvPicPr>
          <p:nvPr/>
        </p:nvPicPr>
        <p:blipFill>
          <a:blip r:embed="rId2"/>
          <a:stretch>
            <a:fillRect/>
          </a:stretch>
        </p:blipFill>
        <p:spPr bwMode="auto">
          <a:xfrm>
            <a:off x="2870200" y="1193800"/>
            <a:ext cx="3390900" cy="3390900"/>
          </a:xfrm>
          <a:prstGeom prst="rect">
            <a:avLst/>
          </a:prstGeom>
          <a:noFill/>
          <a:ln w="9525">
            <a:noFill/>
            <a:headEnd/>
            <a:tailEnd/>
          </a:ln>
        </p:spPr>
      </p:pic>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b="1"/>
              <a:t>Dr. Michael Borck</a:t>
            </a:r>
            <a:r>
              <a:rPr/>
              <a:t> michael.borck@curtin.edu.au</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copilot-2-sigma_nobg.png" id="0" name="Picture 1"/>
          <p:cNvPicPr>
            <a:picLocks noGrp="1" noChangeAspect="1"/>
          </p:cNvPicPr>
          <p:nvPr/>
        </p:nvPicPr>
        <p:blipFill>
          <a:blip r:embed="rId3"/>
          <a:stretch>
            <a:fillRect/>
          </a:stretch>
        </p:blipFill>
        <p:spPr bwMode="auto">
          <a:xfrm>
            <a:off x="1854200" y="1193800"/>
            <a:ext cx="5422900" cy="33909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The Context: An Industry in Motion</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amplif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The Challenge: Assessing </a:t>
            </a:r>
            <a:r>
              <a:rPr i="1"/>
              <a:t>with</a:t>
            </a:r>
            <a:r>
              <a:rPr/>
              <a:t> AI</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challenge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The Assessment: The ‘CloudCore’ Audit</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cloudcore.gif" id="0" name="Picture 1"/>
          <p:cNvPicPr>
            <a:picLocks noGrp="1" noChangeAspect="1"/>
          </p:cNvPicPr>
          <p:nvPr/>
        </p:nvPicPr>
        <p:blipFill>
          <a:blip r:embed="rId3"/>
          <a:stretch>
            <a:fillRect/>
          </a:stretch>
        </p:blipFill>
        <p:spPr bwMode="auto">
          <a:xfrm>
            <a:off x="2679700" y="1193800"/>
            <a:ext cx="3784600" cy="33909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with AI: From Passive Users to Critical Partners</dc:title>
  <dc:creator>Dr. Michael Borck</dc:creator>
  <cp:keywords/>
  <dcterms:created xsi:type="dcterms:W3CDTF">2025-11-19T04:31:59Z</dcterms:created>
  <dcterms:modified xsi:type="dcterms:W3CDTF">2025-11-19T04:31:59Z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y-affiliation">
    <vt:lpwstr/>
  </property>
  <property fmtid="{D5CDD505-2E9C-101B-9397-08002B2CF9AE}" pid="6" name="by-author">
    <vt:lpwstr/>
  </property>
  <property fmtid="{D5CDD505-2E9C-101B-9397-08002B2CF9AE}" pid="7" name="date">
    <vt:lpwstr>2025-11-27</vt:lpwstr>
  </property>
  <property fmtid="{D5CDD505-2E9C-101B-9397-08002B2CF9AE}" pid="8" name="header-includes">
    <vt:lpwstr/>
  </property>
  <property fmtid="{D5CDD505-2E9C-101B-9397-08002B2CF9AE}" pid="9" name="include-after">
    <vt:lpwstr/>
  </property>
  <property fmtid="{D5CDD505-2E9C-101B-9397-08002B2CF9AE}" pid="10" name="include-before">
    <vt:lpwstr/>
  </property>
  <property fmtid="{D5CDD505-2E9C-101B-9397-08002B2CF9AE}" pid="11" name="institute">
    <vt:lpwstr>Faculty of Business &amp; Law, School of Management &amp; Marketing</vt:lpwstr>
  </property>
  <property fmtid="{D5CDD505-2E9C-101B-9397-08002B2CF9AE}" pid="12" name="institutes">
    <vt:lpwstr/>
  </property>
  <property fmtid="{D5CDD505-2E9C-101B-9397-08002B2CF9AE}" pid="13" name="labels">
    <vt:lpwstr/>
  </property>
  <property fmtid="{D5CDD505-2E9C-101B-9397-08002B2CF9AE}" pid="14" name="subtitle">
    <vt:lpwstr>An Innovative Assessment for a GenAI-Driven World</vt:lpwstr>
  </property>
  <property fmtid="{D5CDD505-2E9C-101B-9397-08002B2CF9AE}" pid="15" name="toc-title">
    <vt:lpwstr>Table of contents</vt:lpwstr>
  </property>
</Properties>
</file>